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Prompt" panose="020B0604020202020204" charset="-34"/>
      <p:regular r:id="rId9"/>
    </p:embeddedFont>
    <p:embeddedFont>
      <p:font typeface="Prompt Light" panose="020B0604020202020204" charset="-34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rompt Bold" panose="020B0604020202020204" charset="-34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3.sv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29136" y="0"/>
            <a:ext cx="3086100" cy="741502"/>
            <a:chOff x="0" y="0"/>
            <a:chExt cx="812800" cy="1952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195293"/>
            </a:xfrm>
            <a:custGeom>
              <a:avLst/>
              <a:gdLst/>
              <a:ahLst/>
              <a:cxnLst/>
              <a:rect l="l" t="t" r="r" b="b"/>
              <a:pathLst>
                <a:path w="812800" h="195293">
                  <a:moveTo>
                    <a:pt x="0" y="0"/>
                  </a:moveTo>
                  <a:lnTo>
                    <a:pt x="812800" y="0"/>
                  </a:lnTo>
                  <a:lnTo>
                    <a:pt x="812800" y="195293"/>
                  </a:lnTo>
                  <a:lnTo>
                    <a:pt x="0" y="195293"/>
                  </a:lnTo>
                  <a:close/>
                </a:path>
              </a:pathLst>
            </a:custGeom>
            <a:solidFill>
              <a:srgbClr val="F1822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2333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16374199" y="6598886"/>
            <a:ext cx="3086100" cy="741502"/>
            <a:chOff x="0" y="0"/>
            <a:chExt cx="812800" cy="19529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195293"/>
            </a:xfrm>
            <a:custGeom>
              <a:avLst/>
              <a:gdLst/>
              <a:ahLst/>
              <a:cxnLst/>
              <a:rect l="l" t="t" r="r" b="b"/>
              <a:pathLst>
                <a:path w="812800" h="195293">
                  <a:moveTo>
                    <a:pt x="0" y="0"/>
                  </a:moveTo>
                  <a:lnTo>
                    <a:pt x="812800" y="0"/>
                  </a:lnTo>
                  <a:lnTo>
                    <a:pt x="812800" y="195293"/>
                  </a:lnTo>
                  <a:lnTo>
                    <a:pt x="0" y="195293"/>
                  </a:lnTo>
                  <a:close/>
                </a:path>
              </a:pathLst>
            </a:custGeom>
            <a:solidFill>
              <a:srgbClr val="F1822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2333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07118" y="8107201"/>
            <a:ext cx="1227283" cy="368202"/>
          </a:xfrm>
          <a:custGeom>
            <a:avLst/>
            <a:gdLst/>
            <a:ahLst/>
            <a:cxnLst/>
            <a:rect l="l" t="t" r="r" b="b"/>
            <a:pathLst>
              <a:path w="1227283" h="368202">
                <a:moveTo>
                  <a:pt x="0" y="0"/>
                </a:moveTo>
                <a:lnTo>
                  <a:pt x="1227283" y="0"/>
                </a:lnTo>
                <a:lnTo>
                  <a:pt x="1227283" y="368202"/>
                </a:lnTo>
                <a:lnTo>
                  <a:pt x="0" y="3682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r="-92869" b="-547578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315814" y="2097783"/>
            <a:ext cx="1227283" cy="368202"/>
          </a:xfrm>
          <a:custGeom>
            <a:avLst/>
            <a:gdLst/>
            <a:ahLst/>
            <a:cxnLst/>
            <a:rect l="l" t="t" r="r" b="b"/>
            <a:pathLst>
              <a:path w="1227283" h="368202">
                <a:moveTo>
                  <a:pt x="0" y="0"/>
                </a:moveTo>
                <a:lnTo>
                  <a:pt x="1227283" y="0"/>
                </a:lnTo>
                <a:lnTo>
                  <a:pt x="1227283" y="368202"/>
                </a:lnTo>
                <a:lnTo>
                  <a:pt x="0" y="3682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r="-92869" b="-547578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899868" y="2052984"/>
            <a:ext cx="2488264" cy="1765783"/>
          </a:xfrm>
          <a:custGeom>
            <a:avLst/>
            <a:gdLst/>
            <a:ahLst/>
            <a:cxnLst/>
            <a:rect l="l" t="t" r="r" b="b"/>
            <a:pathLst>
              <a:path w="2488264" h="1765783">
                <a:moveTo>
                  <a:pt x="0" y="0"/>
                </a:moveTo>
                <a:lnTo>
                  <a:pt x="2488264" y="0"/>
                </a:lnTo>
                <a:lnTo>
                  <a:pt x="2488264" y="1765783"/>
                </a:lnTo>
                <a:lnTo>
                  <a:pt x="0" y="176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0" y="9351703"/>
            <a:ext cx="18288000" cy="1177656"/>
            <a:chOff x="0" y="0"/>
            <a:chExt cx="4816593" cy="31016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816592" cy="310164"/>
            </a:xfrm>
            <a:custGeom>
              <a:avLst/>
              <a:gdLst/>
              <a:ahLst/>
              <a:cxnLst/>
              <a:rect l="l" t="t" r="r" b="b"/>
              <a:pathLst>
                <a:path w="4816592" h="310164">
                  <a:moveTo>
                    <a:pt x="0" y="0"/>
                  </a:moveTo>
                  <a:lnTo>
                    <a:pt x="4816592" y="0"/>
                  </a:lnTo>
                  <a:lnTo>
                    <a:pt x="4816592" y="310164"/>
                  </a:lnTo>
                  <a:lnTo>
                    <a:pt x="0" y="31016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4816593" cy="3482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4286636" y="9397397"/>
            <a:ext cx="1337859" cy="1058848"/>
          </a:xfrm>
          <a:custGeom>
            <a:avLst/>
            <a:gdLst/>
            <a:ahLst/>
            <a:cxnLst/>
            <a:rect l="l" t="t" r="r" b="b"/>
            <a:pathLst>
              <a:path w="1337859" h="1058848">
                <a:moveTo>
                  <a:pt x="0" y="0"/>
                </a:moveTo>
                <a:lnTo>
                  <a:pt x="1337858" y="0"/>
                </a:lnTo>
                <a:lnTo>
                  <a:pt x="1337858" y="1058848"/>
                </a:lnTo>
                <a:lnTo>
                  <a:pt x="0" y="10588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281" t="-23797" r="-3329" b="-10906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6294184" y="9397397"/>
            <a:ext cx="1317751" cy="843909"/>
          </a:xfrm>
          <a:custGeom>
            <a:avLst/>
            <a:gdLst/>
            <a:ahLst/>
            <a:cxnLst/>
            <a:rect l="l" t="t" r="r" b="b"/>
            <a:pathLst>
              <a:path w="1317751" h="843909">
                <a:moveTo>
                  <a:pt x="0" y="0"/>
                </a:moveTo>
                <a:lnTo>
                  <a:pt x="1317751" y="0"/>
                </a:lnTo>
                <a:lnTo>
                  <a:pt x="1317751" y="843909"/>
                </a:lnTo>
                <a:lnTo>
                  <a:pt x="0" y="84390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2195073" y="9351703"/>
            <a:ext cx="2953962" cy="849386"/>
          </a:xfrm>
          <a:custGeom>
            <a:avLst/>
            <a:gdLst/>
            <a:ahLst/>
            <a:cxnLst/>
            <a:rect l="l" t="t" r="r" b="b"/>
            <a:pathLst>
              <a:path w="2953962" h="849386">
                <a:moveTo>
                  <a:pt x="0" y="0"/>
                </a:moveTo>
                <a:lnTo>
                  <a:pt x="2953962" y="0"/>
                </a:lnTo>
                <a:lnTo>
                  <a:pt x="2953962" y="849386"/>
                </a:lnTo>
                <a:lnTo>
                  <a:pt x="0" y="8493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08143" b="-139632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116760" y="9357710"/>
            <a:ext cx="3799148" cy="843379"/>
          </a:xfrm>
          <a:custGeom>
            <a:avLst/>
            <a:gdLst/>
            <a:ahLst/>
            <a:cxnLst/>
            <a:rect l="l" t="t" r="r" b="b"/>
            <a:pathLst>
              <a:path w="3799148" h="843379">
                <a:moveTo>
                  <a:pt x="0" y="0"/>
                </a:moveTo>
                <a:lnTo>
                  <a:pt x="3799148" y="0"/>
                </a:lnTo>
                <a:lnTo>
                  <a:pt x="3799148" y="843379"/>
                </a:lnTo>
                <a:lnTo>
                  <a:pt x="0" y="84337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2972186" y="3933067"/>
            <a:ext cx="12343629" cy="1493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80"/>
              </a:lnSpc>
              <a:spcBef>
                <a:spcPct val="0"/>
              </a:spcBef>
            </a:pPr>
            <a:r>
              <a:rPr lang="en-US" sz="8700">
                <a:solidFill>
                  <a:srgbClr val="F18225"/>
                </a:solidFill>
                <a:latin typeface="Prompt Bold"/>
              </a:rPr>
              <a:t>COMPANY PROFILE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062657" y="5603501"/>
            <a:ext cx="1016268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FFFFFF"/>
                </a:solidFill>
                <a:latin typeface="Prompt"/>
              </a:rPr>
              <a:t>Candor Logistics LLP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138965" y="7133342"/>
            <a:ext cx="12010069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Prompt Light"/>
              </a:rPr>
              <a:t>An International freight forwarding company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4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5400000">
            <a:off x="-1172299" y="2948996"/>
            <a:ext cx="3086100" cy="741502"/>
            <a:chOff x="0" y="0"/>
            <a:chExt cx="812800" cy="19529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195293"/>
            </a:xfrm>
            <a:custGeom>
              <a:avLst/>
              <a:gdLst/>
              <a:ahLst/>
              <a:cxnLst/>
              <a:rect l="l" t="t" r="r" b="b"/>
              <a:pathLst>
                <a:path w="812800" h="195293">
                  <a:moveTo>
                    <a:pt x="0" y="0"/>
                  </a:moveTo>
                  <a:lnTo>
                    <a:pt x="812800" y="0"/>
                  </a:lnTo>
                  <a:lnTo>
                    <a:pt x="812800" y="195293"/>
                  </a:lnTo>
                  <a:lnTo>
                    <a:pt x="0" y="195293"/>
                  </a:lnTo>
                  <a:close/>
                </a:path>
              </a:pathLst>
            </a:custGeom>
            <a:solidFill>
              <a:srgbClr val="F18225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2333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501009" y="1815941"/>
            <a:ext cx="6528907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FFFFFF"/>
                </a:solidFill>
                <a:latin typeface="Prompt Bold"/>
              </a:rPr>
              <a:t>Company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91395" y="4655218"/>
            <a:ext cx="9545093" cy="3479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E9E9E9"/>
                </a:solidFill>
                <a:latin typeface="Prompt"/>
              </a:rPr>
              <a:t>Candor Logistics LLP's head office, nestled in Mumbai, India, is an international freight forwarding company with IATA &amp; MTO licenses, specializing in personalized service for pharma, fragile cargo, cross-country, and time-bound shipments.??Since 2014, we have forged exclusive agreements with global IATA agents, airlines &amp; liners, moving not just cargo but possibilities, connections, and dreams.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01009" y="3095182"/>
            <a:ext cx="6528907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F18225"/>
                </a:solidFill>
                <a:latin typeface="Prompt Bold"/>
              </a:rPr>
              <a:t>Background</a:t>
            </a:r>
          </a:p>
        </p:txBody>
      </p:sp>
      <p:sp>
        <p:nvSpPr>
          <p:cNvPr id="10" name="Freeform 10"/>
          <p:cNvSpPr/>
          <p:nvPr/>
        </p:nvSpPr>
        <p:spPr>
          <a:xfrm>
            <a:off x="7916717" y="8524951"/>
            <a:ext cx="1227283" cy="368202"/>
          </a:xfrm>
          <a:custGeom>
            <a:avLst/>
            <a:gdLst/>
            <a:ahLst/>
            <a:cxnLst/>
            <a:rect l="l" t="t" r="r" b="b"/>
            <a:pathLst>
              <a:path w="1227283" h="368202">
                <a:moveTo>
                  <a:pt x="0" y="0"/>
                </a:moveTo>
                <a:lnTo>
                  <a:pt x="1227283" y="0"/>
                </a:lnTo>
                <a:lnTo>
                  <a:pt x="1227283" y="368202"/>
                </a:lnTo>
                <a:lnTo>
                  <a:pt x="0" y="3682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r="-92869" b="-547578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791916" y="2127825"/>
            <a:ext cx="1227283" cy="368202"/>
          </a:xfrm>
          <a:custGeom>
            <a:avLst/>
            <a:gdLst/>
            <a:ahLst/>
            <a:cxnLst/>
            <a:rect l="l" t="t" r="r" b="b"/>
            <a:pathLst>
              <a:path w="1227283" h="368202">
                <a:moveTo>
                  <a:pt x="0" y="0"/>
                </a:moveTo>
                <a:lnTo>
                  <a:pt x="1227283" y="0"/>
                </a:lnTo>
                <a:lnTo>
                  <a:pt x="1227283" y="368201"/>
                </a:lnTo>
                <a:lnTo>
                  <a:pt x="0" y="3682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r="-92869" b="-547578"/>
            </a:stretch>
          </a:blipFill>
        </p:spPr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86733" y="1685735"/>
            <a:ext cx="10401302" cy="6801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4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1172299" y="2948996"/>
            <a:ext cx="3086100" cy="741502"/>
            <a:chOff x="0" y="0"/>
            <a:chExt cx="812800" cy="1952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195293"/>
            </a:xfrm>
            <a:custGeom>
              <a:avLst/>
              <a:gdLst/>
              <a:ahLst/>
              <a:cxnLst/>
              <a:rect l="l" t="t" r="r" b="b"/>
              <a:pathLst>
                <a:path w="812800" h="195293">
                  <a:moveTo>
                    <a:pt x="0" y="0"/>
                  </a:moveTo>
                  <a:lnTo>
                    <a:pt x="812800" y="0"/>
                  </a:lnTo>
                  <a:lnTo>
                    <a:pt x="812800" y="195293"/>
                  </a:lnTo>
                  <a:lnTo>
                    <a:pt x="0" y="195293"/>
                  </a:lnTo>
                  <a:close/>
                </a:path>
              </a:pathLst>
            </a:custGeom>
            <a:solidFill>
              <a:srgbClr val="F1822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2333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573012" y="2239612"/>
            <a:ext cx="9146584" cy="5246370"/>
            <a:chOff x="0" y="0"/>
            <a:chExt cx="7981950" cy="4578350"/>
          </a:xfrm>
        </p:grpSpPr>
        <p:sp>
          <p:nvSpPr>
            <p:cNvPr id="6" name="Freeform 6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F18225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962660" y="276860"/>
              <a:ext cx="6055360" cy="3789680"/>
            </a:xfrm>
            <a:custGeom>
              <a:avLst/>
              <a:gdLst/>
              <a:ahLst/>
              <a:cxnLst/>
              <a:rect l="l" t="t" r="r" b="b"/>
              <a:pathLst>
                <a:path w="6055360" h="378968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2"/>
              <a:stretch>
                <a:fillRect l="-176" r="-176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1421127" y="2001487"/>
            <a:ext cx="6257478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080"/>
              </a:lnSpc>
              <a:spcBef>
                <a:spcPct val="0"/>
              </a:spcBef>
            </a:pPr>
            <a:r>
              <a:rPr lang="en-US" sz="7200" u="none">
                <a:solidFill>
                  <a:srgbClr val="FFFFFF"/>
                </a:solidFill>
                <a:latin typeface="Prompt Bold"/>
              </a:rPr>
              <a:t>Vision and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21127" y="5111727"/>
            <a:ext cx="4039251" cy="2028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499" spc="-114">
                <a:solidFill>
                  <a:srgbClr val="E9E9E9"/>
                </a:solidFill>
                <a:latin typeface="Prompt Light"/>
              </a:rPr>
              <a:t>Our Mission is To Meet our Customer's Expectation:</a:t>
            </a:r>
          </a:p>
          <a:p>
            <a:pPr algn="ctr">
              <a:lnSpc>
                <a:spcPts val="3299"/>
              </a:lnSpc>
            </a:pPr>
            <a:r>
              <a:rPr lang="en-US" sz="2499" spc="-114">
                <a:solidFill>
                  <a:srgbClr val="E9E9E9"/>
                </a:solidFill>
                <a:latin typeface="Prompt Light"/>
              </a:rPr>
              <a:t>“Early, Economically,</a:t>
            </a:r>
          </a:p>
          <a:p>
            <a:pPr algn="ctr">
              <a:lnSpc>
                <a:spcPts val="3299"/>
              </a:lnSpc>
            </a:pPr>
            <a:r>
              <a:rPr lang="en-US" sz="2499" spc="-114">
                <a:solidFill>
                  <a:srgbClr val="E9E9E9"/>
                </a:solidFill>
                <a:latin typeface="Prompt Light"/>
              </a:rPr>
              <a:t>Efficiently with Equality” to</a:t>
            </a:r>
          </a:p>
          <a:p>
            <a:pPr marL="0" lvl="0" indent="0" algn="ctr">
              <a:lnSpc>
                <a:spcPts val="3299"/>
              </a:lnSpc>
            </a:pPr>
            <a:r>
              <a:rPr lang="en-US" sz="2499" spc="-114">
                <a:solidFill>
                  <a:srgbClr val="E9E9E9"/>
                </a:solidFill>
                <a:latin typeface="Prompt Light"/>
              </a:rPr>
              <a:t>SQUARE DEALS!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833462" y="5105400"/>
            <a:ext cx="5063275" cy="172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r>
              <a:rPr lang="en-US" sz="2499" u="none">
                <a:solidFill>
                  <a:srgbClr val="E9E9E9"/>
                </a:solidFill>
                <a:latin typeface="Prompt Light"/>
              </a:rPr>
              <a:t>As for the Vision, we are committed to be most trusted Freight Forwarder</a:t>
            </a:r>
          </a:p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r>
              <a:rPr lang="en-US" sz="2499" u="none">
                <a:solidFill>
                  <a:srgbClr val="E9E9E9"/>
                </a:solidFill>
                <a:latin typeface="Prompt Light"/>
              </a:rPr>
              <a:t>“Nationally &amp; Internationally”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21127" y="3186397"/>
            <a:ext cx="6257478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F18225"/>
                </a:solidFill>
                <a:latin typeface="Prompt Bold"/>
              </a:rPr>
              <a:t>Mission</a:t>
            </a:r>
          </a:p>
        </p:txBody>
      </p:sp>
      <p:sp>
        <p:nvSpPr>
          <p:cNvPr id="15" name="Freeform 15"/>
          <p:cNvSpPr/>
          <p:nvPr/>
        </p:nvSpPr>
        <p:spPr>
          <a:xfrm>
            <a:off x="9012167" y="2497471"/>
            <a:ext cx="1227283" cy="368202"/>
          </a:xfrm>
          <a:custGeom>
            <a:avLst/>
            <a:gdLst/>
            <a:ahLst/>
            <a:cxnLst/>
            <a:rect l="l" t="t" r="r" b="b"/>
            <a:pathLst>
              <a:path w="1227283" h="368202">
                <a:moveTo>
                  <a:pt x="0" y="0"/>
                </a:moveTo>
                <a:lnTo>
                  <a:pt x="1227283" y="0"/>
                </a:lnTo>
                <a:lnTo>
                  <a:pt x="1227283" y="368202"/>
                </a:lnTo>
                <a:lnTo>
                  <a:pt x="0" y="3682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r="-92869" b="-547578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421127" y="8431836"/>
            <a:ext cx="1227283" cy="368202"/>
          </a:xfrm>
          <a:custGeom>
            <a:avLst/>
            <a:gdLst/>
            <a:ahLst/>
            <a:cxnLst/>
            <a:rect l="l" t="t" r="r" b="b"/>
            <a:pathLst>
              <a:path w="1227283" h="368202">
                <a:moveTo>
                  <a:pt x="0" y="0"/>
                </a:moveTo>
                <a:lnTo>
                  <a:pt x="1227283" y="0"/>
                </a:lnTo>
                <a:lnTo>
                  <a:pt x="1227283" y="368202"/>
                </a:lnTo>
                <a:lnTo>
                  <a:pt x="0" y="3682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r="-92869" b="-547578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4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551341" cy="10287000"/>
            <a:chOff x="0" y="0"/>
            <a:chExt cx="8735122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0747" r="55630"/>
            <a:stretch>
              <a:fillRect/>
            </a:stretch>
          </p:blipFill>
          <p:spPr>
            <a:xfrm>
              <a:off x="0" y="0"/>
              <a:ext cx="8735122" cy="1371600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9074954" y="3845078"/>
            <a:ext cx="6957534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FFFFFF"/>
                </a:solidFill>
                <a:latin typeface="Prompt Bold"/>
              </a:rPr>
              <a:t>Do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44000" y="5538798"/>
            <a:ext cx="8115300" cy="216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E9E9E9"/>
                </a:solidFill>
                <a:latin typeface="Prompt"/>
              </a:rPr>
              <a:t>We redefine industry standards by providing international freight forwarding services with personalized customer care and expertise, specializing in pharma, fragile cargo, cross-country, and time-bound shipments.</a:t>
            </a:r>
          </a:p>
        </p:txBody>
      </p:sp>
      <p:grpSp>
        <p:nvGrpSpPr>
          <p:cNvPr id="6" name="Group 6"/>
          <p:cNvGrpSpPr/>
          <p:nvPr/>
        </p:nvGrpSpPr>
        <p:grpSpPr>
          <a:xfrm rot="5400000">
            <a:off x="6682599" y="3607677"/>
            <a:ext cx="2330143" cy="741502"/>
            <a:chOff x="0" y="0"/>
            <a:chExt cx="613700" cy="19529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13700" cy="195293"/>
            </a:xfrm>
            <a:custGeom>
              <a:avLst/>
              <a:gdLst/>
              <a:ahLst/>
              <a:cxnLst/>
              <a:rect l="l" t="t" r="r" b="b"/>
              <a:pathLst>
                <a:path w="613700" h="195293">
                  <a:moveTo>
                    <a:pt x="0" y="0"/>
                  </a:moveTo>
                  <a:lnTo>
                    <a:pt x="613700" y="0"/>
                  </a:lnTo>
                  <a:lnTo>
                    <a:pt x="613700" y="195293"/>
                  </a:lnTo>
                  <a:lnTo>
                    <a:pt x="0" y="195293"/>
                  </a:lnTo>
                  <a:close/>
                </a:path>
              </a:pathLst>
            </a:custGeom>
            <a:solidFill>
              <a:srgbClr val="F1822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613700" cy="2333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074954" y="2520545"/>
            <a:ext cx="5781583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F18225"/>
                </a:solidFill>
                <a:latin typeface="Prompt Bold"/>
              </a:rPr>
              <a:t>What we</a:t>
            </a:r>
          </a:p>
        </p:txBody>
      </p:sp>
      <p:sp>
        <p:nvSpPr>
          <p:cNvPr id="10" name="Freeform 10"/>
          <p:cNvSpPr/>
          <p:nvPr/>
        </p:nvSpPr>
        <p:spPr>
          <a:xfrm>
            <a:off x="7916717" y="8524951"/>
            <a:ext cx="1227283" cy="368202"/>
          </a:xfrm>
          <a:custGeom>
            <a:avLst/>
            <a:gdLst/>
            <a:ahLst/>
            <a:cxnLst/>
            <a:rect l="l" t="t" r="r" b="b"/>
            <a:pathLst>
              <a:path w="1227283" h="368202">
                <a:moveTo>
                  <a:pt x="0" y="0"/>
                </a:moveTo>
                <a:lnTo>
                  <a:pt x="1227283" y="0"/>
                </a:lnTo>
                <a:lnTo>
                  <a:pt x="1227283" y="368202"/>
                </a:lnTo>
                <a:lnTo>
                  <a:pt x="0" y="3682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r="-92869" b="-547578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315814" y="1898619"/>
            <a:ext cx="1227283" cy="368202"/>
          </a:xfrm>
          <a:custGeom>
            <a:avLst/>
            <a:gdLst/>
            <a:ahLst/>
            <a:cxnLst/>
            <a:rect l="l" t="t" r="r" b="b"/>
            <a:pathLst>
              <a:path w="1227283" h="368202">
                <a:moveTo>
                  <a:pt x="0" y="0"/>
                </a:moveTo>
                <a:lnTo>
                  <a:pt x="1227283" y="0"/>
                </a:lnTo>
                <a:lnTo>
                  <a:pt x="1227283" y="368202"/>
                </a:lnTo>
                <a:lnTo>
                  <a:pt x="0" y="3682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r="-92869" b="-547578"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4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551341" cy="10287000"/>
            <a:chOff x="0" y="0"/>
            <a:chExt cx="8735122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30485" r="33691"/>
            <a:stretch>
              <a:fillRect/>
            </a:stretch>
          </p:blipFill>
          <p:spPr>
            <a:xfrm>
              <a:off x="0" y="0"/>
              <a:ext cx="8735122" cy="1371600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9074954" y="3845078"/>
            <a:ext cx="6957534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FFFFFF"/>
                </a:solidFill>
                <a:latin typeface="Prompt Bold"/>
              </a:rPr>
              <a:t>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44000" y="5538798"/>
            <a:ext cx="8115300" cy="216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E9E9E9"/>
                </a:solidFill>
                <a:latin typeface="Prompt"/>
              </a:rPr>
              <a:t>We like delivering transparency and reliability, for small and big cargo alike.</a:t>
            </a:r>
          </a:p>
          <a:p>
            <a:pPr marL="0" lvl="0" indent="0" algn="just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E9E9E9"/>
                </a:solidFill>
                <a:latin typeface="Prompt"/>
              </a:rPr>
              <a:t>We are available 24/7 to ensure safety and to provide timely updates of your cargo hence letting you be at your peace of mind.</a:t>
            </a:r>
          </a:p>
        </p:txBody>
      </p:sp>
      <p:grpSp>
        <p:nvGrpSpPr>
          <p:cNvPr id="6" name="Group 6"/>
          <p:cNvGrpSpPr/>
          <p:nvPr/>
        </p:nvGrpSpPr>
        <p:grpSpPr>
          <a:xfrm rot="5400000">
            <a:off x="6682599" y="3607677"/>
            <a:ext cx="2330143" cy="741502"/>
            <a:chOff x="0" y="0"/>
            <a:chExt cx="613700" cy="19529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13700" cy="195293"/>
            </a:xfrm>
            <a:custGeom>
              <a:avLst/>
              <a:gdLst/>
              <a:ahLst/>
              <a:cxnLst/>
              <a:rect l="l" t="t" r="r" b="b"/>
              <a:pathLst>
                <a:path w="613700" h="195293">
                  <a:moveTo>
                    <a:pt x="0" y="0"/>
                  </a:moveTo>
                  <a:lnTo>
                    <a:pt x="613700" y="0"/>
                  </a:lnTo>
                  <a:lnTo>
                    <a:pt x="613700" y="195293"/>
                  </a:lnTo>
                  <a:lnTo>
                    <a:pt x="0" y="195293"/>
                  </a:lnTo>
                  <a:close/>
                </a:path>
              </a:pathLst>
            </a:custGeom>
            <a:solidFill>
              <a:srgbClr val="F1822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613700" cy="2333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074954" y="2520545"/>
            <a:ext cx="5781583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F18225"/>
                </a:solidFill>
                <a:latin typeface="Prompt Bold"/>
              </a:rPr>
              <a:t>Why</a:t>
            </a:r>
          </a:p>
        </p:txBody>
      </p:sp>
      <p:sp>
        <p:nvSpPr>
          <p:cNvPr id="10" name="Freeform 10"/>
          <p:cNvSpPr/>
          <p:nvPr/>
        </p:nvSpPr>
        <p:spPr>
          <a:xfrm>
            <a:off x="7916717" y="8524951"/>
            <a:ext cx="1227283" cy="368202"/>
          </a:xfrm>
          <a:custGeom>
            <a:avLst/>
            <a:gdLst/>
            <a:ahLst/>
            <a:cxnLst/>
            <a:rect l="l" t="t" r="r" b="b"/>
            <a:pathLst>
              <a:path w="1227283" h="368202">
                <a:moveTo>
                  <a:pt x="0" y="0"/>
                </a:moveTo>
                <a:lnTo>
                  <a:pt x="1227283" y="0"/>
                </a:lnTo>
                <a:lnTo>
                  <a:pt x="1227283" y="368202"/>
                </a:lnTo>
                <a:lnTo>
                  <a:pt x="0" y="3682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r="-92869" b="-547578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315814" y="1898619"/>
            <a:ext cx="1227283" cy="368202"/>
          </a:xfrm>
          <a:custGeom>
            <a:avLst/>
            <a:gdLst/>
            <a:ahLst/>
            <a:cxnLst/>
            <a:rect l="l" t="t" r="r" b="b"/>
            <a:pathLst>
              <a:path w="1227283" h="368202">
                <a:moveTo>
                  <a:pt x="0" y="0"/>
                </a:moveTo>
                <a:lnTo>
                  <a:pt x="1227283" y="0"/>
                </a:lnTo>
                <a:lnTo>
                  <a:pt x="1227283" y="368202"/>
                </a:lnTo>
                <a:lnTo>
                  <a:pt x="0" y="3682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r="-92869" b="-547578"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4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262709" y="3074547"/>
            <a:ext cx="2582819" cy="741502"/>
            <a:chOff x="0" y="0"/>
            <a:chExt cx="680249" cy="1952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80249" cy="195293"/>
            </a:xfrm>
            <a:custGeom>
              <a:avLst/>
              <a:gdLst/>
              <a:ahLst/>
              <a:cxnLst/>
              <a:rect l="l" t="t" r="r" b="b"/>
              <a:pathLst>
                <a:path w="680249" h="195293">
                  <a:moveTo>
                    <a:pt x="0" y="0"/>
                  </a:moveTo>
                  <a:lnTo>
                    <a:pt x="680249" y="0"/>
                  </a:lnTo>
                  <a:lnTo>
                    <a:pt x="680249" y="195293"/>
                  </a:lnTo>
                  <a:lnTo>
                    <a:pt x="0" y="195293"/>
                  </a:lnTo>
                  <a:close/>
                </a:path>
              </a:pathLst>
            </a:custGeom>
            <a:solidFill>
              <a:srgbClr val="F1822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80249" cy="2333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906000" y="0"/>
            <a:ext cx="6551341" cy="10287000"/>
            <a:chOff x="0" y="0"/>
            <a:chExt cx="8735122" cy="1371600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28810" r="28810"/>
            <a:stretch>
              <a:fillRect/>
            </a:stretch>
          </p:blipFill>
          <p:spPr>
            <a:xfrm>
              <a:off x="0" y="0"/>
              <a:ext cx="8735122" cy="13716000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 rot="5400000">
            <a:off x="12229143" y="4228143"/>
            <a:ext cx="10287000" cy="1830714"/>
            <a:chOff x="0" y="0"/>
            <a:chExt cx="2709333" cy="48216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09333" cy="482163"/>
            </a:xfrm>
            <a:custGeom>
              <a:avLst/>
              <a:gdLst/>
              <a:ahLst/>
              <a:cxnLst/>
              <a:rect l="l" t="t" r="r" b="b"/>
              <a:pathLst>
                <a:path w="2709333" h="482163">
                  <a:moveTo>
                    <a:pt x="0" y="0"/>
                  </a:moveTo>
                  <a:lnTo>
                    <a:pt x="2709333" y="0"/>
                  </a:lnTo>
                  <a:lnTo>
                    <a:pt x="2709333" y="482163"/>
                  </a:lnTo>
                  <a:lnTo>
                    <a:pt x="0" y="482163"/>
                  </a:lnTo>
                  <a:close/>
                </a:path>
              </a:pathLst>
            </a:custGeom>
            <a:solidFill>
              <a:srgbClr val="F1822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709333" cy="5202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122045" y="1982439"/>
            <a:ext cx="2925383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E9E9E9"/>
                </a:solidFill>
                <a:latin typeface="Prompt Bold"/>
              </a:rPr>
              <a:t>Our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122045" y="4622408"/>
            <a:ext cx="6295814" cy="425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E9E9E9"/>
                </a:solidFill>
                <a:latin typeface="Prompt Light"/>
              </a:rPr>
              <a:t>Air Imports &amp; Exports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E9E9E9"/>
                </a:solidFill>
                <a:latin typeface="Prompt Light"/>
              </a:rPr>
              <a:t>Sea Imports &amp; Exports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E9E9E9"/>
                </a:solidFill>
                <a:latin typeface="Prompt Light"/>
              </a:rPr>
              <a:t>Cross Country Shipments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E9E9E9"/>
                </a:solidFill>
                <a:latin typeface="Prompt Light"/>
              </a:rPr>
              <a:t>Warehousing &amp; Distribution 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E9E9E9"/>
                </a:solidFill>
                <a:latin typeface="Prompt Light"/>
              </a:rPr>
              <a:t>Sourcing &amp; Procurement 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E9E9E9"/>
                </a:solidFill>
                <a:latin typeface="Prompt Light"/>
              </a:rPr>
              <a:t>Project Cargo Shipments 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E9E9E9"/>
                </a:solidFill>
                <a:latin typeface="Prompt Light"/>
              </a:rPr>
              <a:t>Custom Clearance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E9E9E9"/>
                </a:solidFill>
                <a:latin typeface="Prompt Light"/>
              </a:rPr>
              <a:t>Domestic Transportation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162386" y="3150023"/>
            <a:ext cx="4583460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F18225"/>
                </a:solidFill>
                <a:latin typeface="Prompt Bold"/>
              </a:rPr>
              <a:t>Services</a:t>
            </a:r>
          </a:p>
        </p:txBody>
      </p:sp>
      <p:sp>
        <p:nvSpPr>
          <p:cNvPr id="13" name="Freeform 13"/>
          <p:cNvSpPr/>
          <p:nvPr/>
        </p:nvSpPr>
        <p:spPr>
          <a:xfrm>
            <a:off x="7190576" y="2185115"/>
            <a:ext cx="1227283" cy="368202"/>
          </a:xfrm>
          <a:custGeom>
            <a:avLst/>
            <a:gdLst/>
            <a:ahLst/>
            <a:cxnLst/>
            <a:rect l="l" t="t" r="r" b="b"/>
            <a:pathLst>
              <a:path w="1227283" h="368202">
                <a:moveTo>
                  <a:pt x="0" y="0"/>
                </a:moveTo>
                <a:lnTo>
                  <a:pt x="1227283" y="0"/>
                </a:lnTo>
                <a:lnTo>
                  <a:pt x="1227283" y="368202"/>
                </a:lnTo>
                <a:lnTo>
                  <a:pt x="0" y="3682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r="-92869" b="-547578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162386" y="9289658"/>
            <a:ext cx="1227283" cy="368202"/>
          </a:xfrm>
          <a:custGeom>
            <a:avLst/>
            <a:gdLst/>
            <a:ahLst/>
            <a:cxnLst/>
            <a:rect l="l" t="t" r="r" b="b"/>
            <a:pathLst>
              <a:path w="1227283" h="368202">
                <a:moveTo>
                  <a:pt x="0" y="0"/>
                </a:moveTo>
                <a:lnTo>
                  <a:pt x="1227283" y="0"/>
                </a:lnTo>
                <a:lnTo>
                  <a:pt x="1227283" y="368202"/>
                </a:lnTo>
                <a:lnTo>
                  <a:pt x="0" y="3682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r="-92869" b="-547578"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</p:sp>
      <p:grpSp>
        <p:nvGrpSpPr>
          <p:cNvPr id="3" name="Group 3"/>
          <p:cNvGrpSpPr/>
          <p:nvPr/>
        </p:nvGrpSpPr>
        <p:grpSpPr>
          <a:xfrm rot="5400000">
            <a:off x="1823900" y="2280385"/>
            <a:ext cx="1651486" cy="727287"/>
            <a:chOff x="0" y="0"/>
            <a:chExt cx="434959" cy="19154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4959" cy="191549"/>
            </a:xfrm>
            <a:custGeom>
              <a:avLst/>
              <a:gdLst/>
              <a:ahLst/>
              <a:cxnLst/>
              <a:rect l="l" t="t" r="r" b="b"/>
              <a:pathLst>
                <a:path w="434959" h="191549">
                  <a:moveTo>
                    <a:pt x="0" y="0"/>
                  </a:moveTo>
                  <a:lnTo>
                    <a:pt x="434959" y="0"/>
                  </a:lnTo>
                  <a:lnTo>
                    <a:pt x="434959" y="191549"/>
                  </a:lnTo>
                  <a:lnTo>
                    <a:pt x="0" y="191549"/>
                  </a:lnTo>
                  <a:close/>
                </a:path>
              </a:pathLst>
            </a:custGeom>
            <a:solidFill>
              <a:srgbClr val="F1822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34959" cy="2296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84965" y="9334500"/>
            <a:ext cx="1227283" cy="368202"/>
          </a:xfrm>
          <a:custGeom>
            <a:avLst/>
            <a:gdLst/>
            <a:ahLst/>
            <a:cxnLst/>
            <a:rect l="l" t="t" r="r" b="b"/>
            <a:pathLst>
              <a:path w="1227283" h="368202">
                <a:moveTo>
                  <a:pt x="0" y="0"/>
                </a:moveTo>
                <a:lnTo>
                  <a:pt x="1227283" y="0"/>
                </a:lnTo>
                <a:lnTo>
                  <a:pt x="1227283" y="368202"/>
                </a:lnTo>
                <a:lnTo>
                  <a:pt x="0" y="3682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r="-92869" b="-547578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761110" y="753399"/>
            <a:ext cx="1227283" cy="368202"/>
          </a:xfrm>
          <a:custGeom>
            <a:avLst/>
            <a:gdLst/>
            <a:ahLst/>
            <a:cxnLst/>
            <a:rect l="l" t="t" r="r" b="b"/>
            <a:pathLst>
              <a:path w="1227283" h="368202">
                <a:moveTo>
                  <a:pt x="0" y="0"/>
                </a:moveTo>
                <a:lnTo>
                  <a:pt x="1227283" y="0"/>
                </a:lnTo>
                <a:lnTo>
                  <a:pt x="1227283" y="368202"/>
                </a:lnTo>
                <a:lnTo>
                  <a:pt x="0" y="3682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r="-92869" b="-547578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879176" y="4869335"/>
            <a:ext cx="316620" cy="316620"/>
          </a:xfrm>
          <a:custGeom>
            <a:avLst/>
            <a:gdLst/>
            <a:ahLst/>
            <a:cxnLst/>
            <a:rect l="l" t="t" r="r" b="b"/>
            <a:pathLst>
              <a:path w="316620" h="316620">
                <a:moveTo>
                  <a:pt x="0" y="0"/>
                </a:moveTo>
                <a:lnTo>
                  <a:pt x="316620" y="0"/>
                </a:lnTo>
                <a:lnTo>
                  <a:pt x="316620" y="316620"/>
                </a:lnTo>
                <a:lnTo>
                  <a:pt x="0" y="3166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866232" y="3335287"/>
            <a:ext cx="342509" cy="224811"/>
          </a:xfrm>
          <a:custGeom>
            <a:avLst/>
            <a:gdLst/>
            <a:ahLst/>
            <a:cxnLst/>
            <a:rect l="l" t="t" r="r" b="b"/>
            <a:pathLst>
              <a:path w="342509" h="224811">
                <a:moveTo>
                  <a:pt x="0" y="0"/>
                </a:moveTo>
                <a:lnTo>
                  <a:pt x="342509" y="0"/>
                </a:lnTo>
                <a:lnTo>
                  <a:pt x="342509" y="224811"/>
                </a:lnTo>
                <a:lnTo>
                  <a:pt x="0" y="2248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698187" y="1329455"/>
            <a:ext cx="4839938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0"/>
              </a:lnSpc>
              <a:spcBef>
                <a:spcPct val="0"/>
              </a:spcBef>
            </a:pPr>
            <a:r>
              <a:rPr lang="en-US" sz="7200" dirty="0">
                <a:solidFill>
                  <a:srgbClr val="E9E9E9"/>
                </a:solidFill>
                <a:latin typeface="Prompt Bold"/>
              </a:rPr>
              <a:t>Contact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414247" y="1549529"/>
            <a:ext cx="6785456" cy="3770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E9E9E9"/>
                </a:solidFill>
                <a:latin typeface="Prompt"/>
              </a:rPr>
              <a:t>Head Office: 231, </a:t>
            </a:r>
            <a:r>
              <a:rPr lang="en-US" sz="3000" dirty="0" err="1">
                <a:solidFill>
                  <a:srgbClr val="E9E9E9"/>
                </a:solidFill>
                <a:latin typeface="Prompt"/>
              </a:rPr>
              <a:t>Adarsh</a:t>
            </a:r>
            <a:r>
              <a:rPr lang="en-US" sz="3000" dirty="0">
                <a:solidFill>
                  <a:srgbClr val="E9E9E9"/>
                </a:solidFill>
                <a:latin typeface="Prompt"/>
              </a:rPr>
              <a:t> Industrial Estate, </a:t>
            </a:r>
            <a:r>
              <a:rPr lang="en-US" sz="3000" dirty="0" err="1">
                <a:solidFill>
                  <a:srgbClr val="E9E9E9"/>
                </a:solidFill>
                <a:latin typeface="Prompt"/>
              </a:rPr>
              <a:t>Chakala</a:t>
            </a:r>
            <a:r>
              <a:rPr lang="en-US" sz="3000" dirty="0">
                <a:solidFill>
                  <a:srgbClr val="E9E9E9"/>
                </a:solidFill>
                <a:latin typeface="Prompt"/>
              </a:rPr>
              <a:t>, Andheri (E),</a:t>
            </a:r>
          </a:p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E9E9E9"/>
                </a:solidFill>
                <a:latin typeface="Prompt"/>
              </a:rPr>
              <a:t>Mumbai – 400 099, India.</a:t>
            </a:r>
          </a:p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E9E9E9"/>
                </a:solidFill>
                <a:latin typeface="Prompt"/>
              </a:rPr>
              <a:t>info@candorllp.com</a:t>
            </a:r>
          </a:p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E9E9E9"/>
                </a:solidFill>
                <a:latin typeface="Prompt"/>
              </a:rPr>
              <a:t>opsmum@Candorllp.com</a:t>
            </a:r>
          </a:p>
          <a:p>
            <a:pPr>
              <a:lnSpc>
                <a:spcPts val="4200"/>
              </a:lnSpc>
            </a:pPr>
            <a:r>
              <a:rPr lang="en-US" sz="3000" dirty="0" smtClean="0">
                <a:solidFill>
                  <a:srgbClr val="E9E9E9"/>
                </a:solidFill>
                <a:latin typeface="Prompt"/>
              </a:rPr>
              <a:t>rinu@candorllp.com</a:t>
            </a:r>
            <a:endParaRPr lang="en-US" sz="3000" dirty="0">
              <a:solidFill>
                <a:srgbClr val="E9E9E9"/>
              </a:solidFill>
              <a:latin typeface="Prompt"/>
            </a:endParaRPr>
          </a:p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E9E9E9"/>
                </a:solidFill>
                <a:latin typeface="Prompt"/>
              </a:rPr>
              <a:t>www.candorllp.com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698187" y="5539866"/>
            <a:ext cx="12300013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 smtClean="0">
                <a:solidFill>
                  <a:srgbClr val="E9E9E9"/>
                </a:solidFill>
                <a:latin typeface="Prompt"/>
              </a:rPr>
              <a:t>Branches:</a:t>
            </a:r>
          </a:p>
          <a:p>
            <a:pPr>
              <a:lnSpc>
                <a:spcPts val="4200"/>
              </a:lnSpc>
            </a:pPr>
            <a:r>
              <a:rPr lang="en-US" sz="3000" dirty="0" smtClean="0">
                <a:solidFill>
                  <a:srgbClr val="E9E9E9"/>
                </a:solidFill>
                <a:latin typeface="Prompt"/>
              </a:rPr>
              <a:t>PUNE </a:t>
            </a:r>
            <a:r>
              <a:rPr lang="en-IN" sz="2800" dirty="0" err="1">
                <a:solidFill>
                  <a:schemeClr val="bg1"/>
                </a:solidFill>
              </a:rPr>
              <a:t>Aspiro</a:t>
            </a:r>
            <a:r>
              <a:rPr lang="en-IN" sz="2800" dirty="0">
                <a:solidFill>
                  <a:schemeClr val="bg1"/>
                </a:solidFill>
              </a:rPr>
              <a:t> Commercial Spaces Office No.204, 2nd Floor, Opposite </a:t>
            </a:r>
            <a:r>
              <a:rPr lang="en-IN" sz="2800" dirty="0" err="1">
                <a:solidFill>
                  <a:schemeClr val="bg1"/>
                </a:solidFill>
              </a:rPr>
              <a:t>Thyssenkrup</a:t>
            </a:r>
            <a:r>
              <a:rPr lang="en-IN" sz="2800" dirty="0">
                <a:solidFill>
                  <a:schemeClr val="bg1"/>
                </a:solidFill>
              </a:rPr>
              <a:t> Company, Station Road, </a:t>
            </a:r>
            <a:r>
              <a:rPr lang="en-IN" sz="2800" dirty="0" err="1">
                <a:solidFill>
                  <a:schemeClr val="bg1"/>
                </a:solidFill>
              </a:rPr>
              <a:t>Pimpri</a:t>
            </a:r>
            <a:r>
              <a:rPr lang="en-IN" sz="2800" dirty="0">
                <a:solidFill>
                  <a:schemeClr val="bg1"/>
                </a:solidFill>
              </a:rPr>
              <a:t>, Pune - 411 018 </a:t>
            </a:r>
            <a:r>
              <a:rPr lang="en-IN" sz="2800" dirty="0" smtClean="0">
                <a:solidFill>
                  <a:schemeClr val="bg1"/>
                </a:solidFill>
              </a:rPr>
              <a:t>India.</a:t>
            </a:r>
          </a:p>
          <a:p>
            <a:pPr>
              <a:lnSpc>
                <a:spcPts val="4200"/>
              </a:lnSpc>
            </a:pPr>
            <a:r>
              <a:rPr lang="en-IN" sz="2800" dirty="0">
                <a:solidFill>
                  <a:schemeClr val="bg1"/>
                </a:solidFill>
              </a:rPr>
              <a:t>masoom@candorllp.com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ts val="4200"/>
              </a:lnSpc>
            </a:pPr>
            <a:r>
              <a:rPr lang="en-US" sz="2800" dirty="0" smtClean="0">
                <a:solidFill>
                  <a:schemeClr val="bg1"/>
                </a:solidFill>
                <a:latin typeface="Prompt"/>
              </a:rPr>
              <a:t>  </a:t>
            </a:r>
            <a:r>
              <a:rPr lang="en-US" sz="3000" dirty="0" smtClean="0">
                <a:solidFill>
                  <a:srgbClr val="E9E9E9"/>
                </a:solidFill>
                <a:latin typeface="Prompt"/>
              </a:rPr>
              <a:t>                              </a:t>
            </a:r>
            <a:endParaRPr lang="en-US" sz="3000" dirty="0">
              <a:solidFill>
                <a:srgbClr val="E9E9E9"/>
              </a:solidFill>
              <a:latin typeface="Prompt"/>
            </a:endParaRPr>
          </a:p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dirty="0" smtClean="0">
                <a:solidFill>
                  <a:srgbClr val="E9E9E9"/>
                </a:solidFill>
                <a:latin typeface="Prompt"/>
              </a:rPr>
              <a:t>BANGALORE </a:t>
            </a:r>
            <a:r>
              <a:rPr lang="en-IN" sz="2800" dirty="0">
                <a:solidFill>
                  <a:schemeClr val="bg1"/>
                </a:solidFill>
              </a:rPr>
              <a:t>3rd Floor, 423/1 - </a:t>
            </a:r>
            <a:r>
              <a:rPr lang="en-IN" sz="2800" dirty="0" err="1">
                <a:solidFill>
                  <a:schemeClr val="bg1"/>
                </a:solidFill>
              </a:rPr>
              <a:t>Manushri</a:t>
            </a:r>
            <a:r>
              <a:rPr lang="en-IN" sz="2800" dirty="0">
                <a:solidFill>
                  <a:schemeClr val="bg1"/>
                </a:solidFill>
              </a:rPr>
              <a:t> Towers, 5th Main, 6th Cross, OMBR </a:t>
            </a:r>
            <a:r>
              <a:rPr lang="en-IN" sz="2800" dirty="0">
                <a:solidFill>
                  <a:schemeClr val="bg1"/>
                </a:solidFill>
              </a:rPr>
              <a:t>Layout, Bangalore – 560 043, </a:t>
            </a:r>
            <a:r>
              <a:rPr lang="en-IN" sz="2800" dirty="0">
                <a:solidFill>
                  <a:schemeClr val="bg1"/>
                </a:solidFill>
              </a:rPr>
              <a:t>India.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</a:rPr>
              <a:t>kochu@Candorllp.com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698187" y="2504631"/>
            <a:ext cx="4839938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0"/>
              </a:lnSpc>
              <a:spcBef>
                <a:spcPct val="0"/>
              </a:spcBef>
            </a:pPr>
            <a:r>
              <a:rPr lang="en-US" sz="7200" dirty="0">
                <a:solidFill>
                  <a:srgbClr val="F18225"/>
                </a:solidFill>
                <a:latin typeface="Prompt Bold"/>
              </a:rPr>
              <a:t>Us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308</Words>
  <Application>Microsoft Office PowerPoint</Application>
  <PresentationFormat>Custom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Prompt</vt:lpstr>
      <vt:lpstr>Prompt Light</vt:lpstr>
      <vt:lpstr>Calibri</vt:lpstr>
      <vt:lpstr>Arial</vt:lpstr>
      <vt:lpstr>Prompt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&amp; Yellow Minimalist Company Profile Presentation</dc:title>
  <cp:lastModifiedBy>KOCHUKRISHNAN CANDOR</cp:lastModifiedBy>
  <cp:revision>6</cp:revision>
  <dcterms:created xsi:type="dcterms:W3CDTF">2006-08-16T00:00:00Z</dcterms:created>
  <dcterms:modified xsi:type="dcterms:W3CDTF">2024-01-05T08:42:29Z</dcterms:modified>
  <dc:identifier>DAF46jt-YQI</dc:identifier>
</cp:coreProperties>
</file>